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6"/>
  </p:notesMasterIdLst>
  <p:handoutMasterIdLst>
    <p:handoutMasterId r:id="rId57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0" r:id="rId39"/>
    <p:sldId id="543" r:id="rId40"/>
    <p:sldId id="518" r:id="rId41"/>
    <p:sldId id="511" r:id="rId42"/>
    <p:sldId id="513" r:id="rId43"/>
    <p:sldId id="575" r:id="rId44"/>
    <p:sldId id="506" r:id="rId45"/>
    <p:sldId id="577" r:id="rId46"/>
    <p:sldId id="578" r:id="rId47"/>
    <p:sldId id="576" r:id="rId48"/>
    <p:sldId id="526" r:id="rId49"/>
    <p:sldId id="525" r:id="rId50"/>
    <p:sldId id="530" r:id="rId51"/>
    <p:sldId id="516" r:id="rId52"/>
    <p:sldId id="545" r:id="rId53"/>
    <p:sldId id="579" r:id="rId54"/>
    <p:sldId id="29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0"/>
            <p14:sldId id="543"/>
            <p14:sldId id="518"/>
            <p14:sldId id="511"/>
            <p14:sldId id="513"/>
            <p14:sldId id="575"/>
            <p14:sldId id="506"/>
            <p14:sldId id="577"/>
            <p14:sldId id="578"/>
            <p14:sldId id="576"/>
            <p14:sldId id="526"/>
            <p14:sldId id="525"/>
            <p14:sldId id="530"/>
            <p14:sldId id="516"/>
            <p14:sldId id="545"/>
            <p14:sldId id="57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ECC00"/>
    <a:srgbClr val="FF0000"/>
    <a:srgbClr val="8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7" autoAdjust="0"/>
    <p:restoredTop sz="88163" autoAdjust="0"/>
  </p:normalViewPr>
  <p:slideViewPr>
    <p:cSldViewPr>
      <p:cViewPr varScale="1">
        <p:scale>
          <a:sx n="108" d="100"/>
          <a:sy n="108" d="100"/>
        </p:scale>
        <p:origin x="224" y="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2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</a:t>
            </a:r>
            <a:r>
              <a:rPr lang="en-GB" sz="3200" dirty="0" err="1"/>
              <a:t>Schwetlick</a:t>
            </a:r>
            <a:r>
              <a:rPr lang="en-GB" sz="3200" dirty="0"/>
              <a:t> and </a:t>
            </a:r>
            <a:r>
              <a:rPr lang="en-GB" sz="3200"/>
              <a:t>Pietro Berkes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handle corner case with special behavior, or raise a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18328" y="2076257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the logistic map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blipFill>
                <a:blip r:embed="rId3"/>
                <a:stretch>
                  <a:fillRect l="-1362" b="-235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testing_project </a:t>
            </a:r>
            <a:r>
              <a:rPr lang="en-CH" sz="2400" dirty="0"/>
              <a:t>repository, 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the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437CD-7873-482E-22C2-9A04128538DC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4055E-0549-CFCA-2B05-612F9BE6A389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2C74A2-2658-FF0E-5AEC-96EA5C7B4CB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23FC-F062-08FD-B7C8-C2D8E2C5D8B8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2A0A-147A-C3D6-007F-7CF013B03839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</a:t>
              </a:r>
              <a:r>
                <a:rPr lang="en-CH"/>
                <a:t>the variable 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69B765-A835-F243-6E43-0EE6C52B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5F8220-23F6-94FC-5844-6D2F267D0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B4F6E-973B-4013-A196-32392FF504A5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146512" y="3411848"/>
            <a:ext cx="589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</a:t>
            </a:r>
            <a:r>
              <a:rPr lang="en-CH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testing_project</a:t>
            </a:r>
            <a:endParaRPr lang="en-CH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496855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D7A5C-D181-4AD7-BBBC-A6220A9C80F7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 test: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147610" y="3428999"/>
            <a:ext cx="585783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recovery method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To check that the code is stable and works correctly in many different cases</a:t>
            </a:r>
          </a:p>
          <a:p>
            <a:pPr lvl="1"/>
            <a:r>
              <a:rPr lang="en-US" dirty="0"/>
              <a:t>To</a:t>
            </a:r>
            <a:r>
              <a:rPr lang="en-DE"/>
              <a:t> find </a:t>
            </a:r>
            <a:r>
              <a:rPr lang="en-DE" dirty="0"/>
              <a:t>corner cases or numerical problems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40" y="3341089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579220" y="3068960"/>
            <a:ext cx="8148740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test_logistic_fit_randomized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np.random.RandomState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(SEED)</a:t>
            </a:r>
          </a:p>
          <a:p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for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0.9999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=x0,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=r)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assert_allclose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(r,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atol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</a:t>
            </a:r>
            <a:r>
              <a:rPr lang="en-DE"/>
              <a:t>for </a:t>
            </a:r>
            <a:r>
              <a:rPr lang="en-US" dirty="0"/>
              <a:t>each of </a:t>
            </a:r>
            <a:r>
              <a:rPr lang="en-DE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Write a randomized test that checks that for </a:t>
            </a:r>
            <a:r>
              <a:rPr lang="en-US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r=1.5,</a:t>
            </a:r>
            <a:r>
              <a:rPr lang="en-US" dirty="0"/>
              <a:t> for any random starting point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logistic equation converges </a:t>
            </a:r>
            <a:r>
              <a:rPr lang="en-US" dirty="0"/>
              <a:t>to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1/3</a:t>
            </a:r>
            <a:r>
              <a:rPr lang="en-US" dirty="0"/>
              <a:t> </a:t>
            </a:r>
          </a:p>
          <a:p>
            <a:pPr marL="1188720" lvl="2" indent="-457200"/>
            <a:r>
              <a:rPr lang="en-US" dirty="0"/>
              <a:t>Write a for loop of 100 iterations, in each iteration create a random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</a:p>
          <a:p>
            <a:pPr marL="1188720" lvl="2" indent="-457200"/>
            <a:r>
              <a:rPr lang="en-US" dirty="0"/>
              <a:t>For each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, test that after many iterations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US" dirty="0"/>
              <a:t>  the value of x is equal to 1/3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/>
              <a:t>on-scientific </a:t>
            </a:r>
            <a:r>
              <a:rPr lang="en-DE" dirty="0"/>
              <a:t>coding uses random testing </a:t>
            </a:r>
            <a:r>
              <a:rPr lang="en-DE"/>
              <a:t>more rarely</a:t>
            </a:r>
            <a:r>
              <a:rPr lang="en-US" dirty="0"/>
              <a:t>, so there is no helper tools for that in pytest</a:t>
            </a:r>
            <a:endParaRPr lang="en-DE" dirty="0"/>
          </a:p>
          <a:p>
            <a:r>
              <a:rPr lang="en-US" dirty="0"/>
              <a:t>However, </a:t>
            </a:r>
            <a:r>
              <a:rPr lang="en-US" dirty="0" err="1"/>
              <a:t>i</a:t>
            </a:r>
            <a:r>
              <a:rPr lang="en-DE"/>
              <a:t>n scientific coding</a:t>
            </a:r>
            <a:r>
              <a:rPr lang="en-US" dirty="0"/>
              <a:t> it is quite common</a:t>
            </a:r>
            <a:endParaRPr lang="en-DE" dirty="0"/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</a:t>
            </a:r>
            <a:r>
              <a:rPr lang="en-DE"/>
              <a:t>are executed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127448" y="2206645"/>
            <a:ext cx="648295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800" noProof="1">
              <a:solidFill>
                <a:srgbClr val="8888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noProof="1">
                <a:solidFill>
                  <a:srgbClr val="8888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random seed for once here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randint(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sz="1800" b="1" noProof="1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@pytest.fixture</a:t>
            </a:r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(f'Using seed {SEED}')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 = np.random.RandomState(SEED)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return random_state</a:t>
            </a:r>
          </a:p>
          <a:p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random_state.rand()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8C21-7F8F-A485-0F42-B757716F9B93}"/>
              </a:ext>
            </a:extLst>
          </p:cNvPr>
          <p:cNvSpPr txBox="1"/>
          <p:nvPr/>
        </p:nvSpPr>
        <p:spPr>
          <a:xfrm>
            <a:off x="8116758" y="3573016"/>
            <a:ext cx="340582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If an input argument of a test matches the name of a fixture, then the fixture is called and the return value assigned to the argument.</a:t>
            </a:r>
          </a:p>
          <a:p>
            <a:endParaRPr lang="en-CH" dirty="0"/>
          </a:p>
          <a:p>
            <a:r>
              <a:rPr lang="en-CH" dirty="0"/>
              <a:t>pytest handles that automatically as part of running the test suite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19FEA2-2D1D-D2C5-BB65-2875A4F34C11}"/>
              </a:ext>
            </a:extLst>
          </p:cNvPr>
          <p:cNvCxnSpPr>
            <a:cxnSpLocks/>
          </p:cNvCxnSpPr>
          <p:nvPr/>
        </p:nvCxnSpPr>
        <p:spPr>
          <a:xfrm flipH="1" flipV="1">
            <a:off x="4142329" y="4293096"/>
            <a:ext cx="3694213" cy="11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4F806-35ED-F796-BC42-5981521507BC}"/>
              </a:ext>
            </a:extLst>
          </p:cNvPr>
          <p:cNvCxnSpPr>
            <a:cxnSpLocks/>
          </p:cNvCxnSpPr>
          <p:nvPr/>
        </p:nvCxnSpPr>
        <p:spPr>
          <a:xfrm flipH="1">
            <a:off x="5413040" y="5113042"/>
            <a:ext cx="2592288" cy="499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383087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4391747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you run pytest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Fixtures (real </a:t>
            </a:r>
            <a:r>
              <a:rPr lang="en-DE" dirty="0"/>
              <a:t>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697960" cy="481619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is </a:t>
            </a:r>
            <a:r>
              <a:rPr lang="en-DE" sz="2400"/>
              <a:t>a </a:t>
            </a:r>
            <a:r>
              <a:rPr lang="en-US" sz="2400" dirty="0"/>
              <a:t>special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DE" sz="2400"/>
              <a:t> </a:t>
            </a:r>
            <a:r>
              <a:rPr lang="en-US" sz="2400" dirty="0"/>
              <a:t>config </a:t>
            </a:r>
            <a:r>
              <a:rPr lang="en-DE" sz="2400"/>
              <a:t>file </a:t>
            </a:r>
            <a:br>
              <a:rPr lang="en-US" sz="2400" dirty="0"/>
            </a:br>
            <a:r>
              <a:rPr lang="en-DE" sz="2400"/>
              <a:t>(</a:t>
            </a:r>
            <a:r>
              <a:rPr lang="en-DE" sz="2400" dirty="0"/>
              <a:t>don’t import it!)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can be used to define custom behavior or plugins. Fixtures can also be defined here, so that they can be used by all </a:t>
            </a:r>
            <a:r>
              <a:rPr lang="en-DE" sz="2400"/>
              <a:t>tests.</a:t>
            </a:r>
            <a:endParaRPr lang="en-US" sz="2400" dirty="0"/>
          </a:p>
          <a:p>
            <a:endParaRPr lang="en-US" sz="2400" dirty="0"/>
          </a:p>
          <a:p>
            <a:r>
              <a:rPr lang="en-DE" sz="2400"/>
              <a:t>See the file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demos/conftest_example.py </a:t>
            </a:r>
            <a:r>
              <a:rPr lang="en-DE" sz="2400"/>
              <a:t>in the repo you forked.  If you move it to the main folder and rename it, the functions defined there select a seed for each test and allow you to pass a seed on the command line using 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--seed 123</a:t>
            </a:r>
            <a:endParaRPr lang="en-DE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DE" sz="240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A</a:t>
            </a:r>
            <a:r>
              <a:rPr lang="en-DE" dirty="0"/>
              <a:t>dd </a:t>
            </a:r>
            <a:r>
              <a:rPr lang="en-US" dirty="0"/>
              <a:t>the</a:t>
            </a:r>
            <a:r>
              <a:rPr lang="en-DE" dirty="0"/>
              <a:t>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conftest.py</a:t>
            </a:r>
            <a:r>
              <a:rPr lang="en-DE" dirty="0"/>
              <a:t> file </a:t>
            </a:r>
            <a:r>
              <a:rPr lang="en-US" dirty="0"/>
              <a:t>the root directory of the project (hint: it is hiding in the demos folder!). It </a:t>
            </a:r>
            <a:r>
              <a:rPr lang="en-DE" dirty="0"/>
              <a:t>set</a:t>
            </a:r>
            <a:r>
              <a:rPr lang="en-US" dirty="0"/>
              <a:t>s</a:t>
            </a:r>
            <a:r>
              <a:rPr lang="en-DE" dirty="0"/>
              <a:t> a random seed before each run and make</a:t>
            </a:r>
            <a:r>
              <a:rPr lang="en-US" dirty="0"/>
              <a:t>s it </a:t>
            </a:r>
            <a:r>
              <a:rPr lang="en-DE" dirty="0"/>
              <a:t>possible </a:t>
            </a:r>
            <a:r>
              <a:rPr lang="en-US" dirty="0"/>
              <a:t>to reproduce failures in random tests</a:t>
            </a:r>
          </a:p>
          <a:p>
            <a:pPr marL="731520" lvl="1" indent="-457200">
              <a:buFont typeface="+mj-lt"/>
              <a:buAutoNum type="alphaLcParenR"/>
            </a:pP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conftest.py</a:t>
            </a:r>
            <a:r>
              <a:rPr kumimoji="0" lang="en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defines a new </a:t>
            </a:r>
            <a:r>
              <a:rPr lang="en-US" dirty="0" err="1"/>
              <a:t>random_state</a:t>
            </a:r>
            <a:r>
              <a:rPr lang="en-US" dirty="0"/>
              <a:t> fixture, modify your test accordingly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196729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11318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E1494-E755-3A87-A247-12E2449485AD}"/>
              </a:ext>
            </a:extLst>
          </p:cNvPr>
          <p:cNvSpPr txBox="1"/>
          <p:nvPr/>
        </p:nvSpPr>
        <p:spPr>
          <a:xfrm>
            <a:off x="4583832" y="5445224"/>
            <a:ext cx="17281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/>
              <a:t>GO BACK TO PREVIOUS EXERCISE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helpers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To test functions that write to disk without leaving around the files when the test is finished, use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sz="2400" dirty="0"/>
              <a:t>fixture</a:t>
            </a:r>
          </a:p>
          <a:p>
            <a:r>
              <a:rPr lang="en-CH" sz="2400" dirty="0"/>
              <a:t>The value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sz="2400" dirty="0"/>
              <a:t>is a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sz="2400" dirty="0"/>
              <a:t>object</a:t>
            </a:r>
          </a:p>
          <a:p>
            <a:r>
              <a:rPr lang="en-CH" sz="2400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2248948" y="3579409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(tmp_path):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tmp_path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mkdir()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"hello.txt"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write_text(content)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read_text()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iterdir()))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968208" y="3717032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6425412" y="3783964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 and chaos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806280" cy="4248472"/>
          </a:xfrm>
        </p:spPr>
        <p:txBody>
          <a:bodyPr>
            <a:normAutofit/>
          </a:bodyPr>
          <a:lstStyle/>
          <a:p>
            <a:r>
              <a:rPr lang="en-US" dirty="0"/>
              <a:t>Sensitive Dependence on Initial Conditions (SDIC)</a:t>
            </a:r>
          </a:p>
          <a:p>
            <a:r>
              <a:rPr lang="en-US" dirty="0">
                <a:cs typeface="Courier New" panose="02070309020205020404" pitchFamily="49" charset="0"/>
              </a:rPr>
              <a:t>Even starting points that are very close quickly diverge to completely different itineraries</a:t>
            </a:r>
          </a:p>
          <a:p>
            <a:r>
              <a:rPr lang="en-US" dirty="0">
                <a:cs typeface="Courier New" panose="02070309020205020404" pitchFamily="49" charset="0"/>
              </a:rPr>
              <a:t>This is called the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“Butterfly effect”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a) Use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plot_bifurcation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 from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plot_logfun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 using your implementation of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iterate</a:t>
            </a:r>
            <a:r>
              <a:rPr lang="en-US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bifurcation_diagram.png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b) Write a test that checks for chaotic behavior when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US" dirty="0">
                <a:solidFill>
                  <a:schemeClr val="tx1"/>
                </a:solidFill>
              </a:rPr>
              <a:t>. Run the logistic map for 100’000 iterations and verify the conditions for chaotic behavior: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US" dirty="0"/>
              <a:t>1) The function is deterministic: </a:t>
            </a:r>
            <a:r>
              <a:rPr lang="en-US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US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US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bug with red and blue eyes&#10;&#10;Description automatically generated">
            <a:extLst>
              <a:ext uri="{FF2B5EF4-FFF2-40B4-BE49-F238E27FC236}">
                <a16:creationId xmlns:a16="http://schemas.microsoft.com/office/drawing/2014/main" id="{FA805893-9BB8-F8A5-129C-67C473D4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22" y="1516579"/>
            <a:ext cx="4114799" cy="4114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0420" y="5774220"/>
            <a:ext cx="10058400" cy="1039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Debugging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9AF2B-8298-2D0E-D50D-7B4E953870ED}"/>
              </a:ext>
            </a:extLst>
          </p:cNvPr>
          <p:cNvSpPr/>
          <p:nvPr/>
        </p:nvSpPr>
        <p:spPr>
          <a:xfrm>
            <a:off x="3893622" y="1226622"/>
            <a:ext cx="4404756" cy="4404756"/>
          </a:xfrm>
          <a:prstGeom prst="ellipse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CE847F-4C79-75DD-D5A5-5FD01E48DB99}"/>
              </a:ext>
            </a:extLst>
          </p:cNvPr>
          <p:cNvCxnSpPr>
            <a:cxnSpLocks/>
            <a:endCxn id="6" idx="5"/>
          </p:cNvCxnSpPr>
          <p:nvPr/>
        </p:nvCxnSpPr>
        <p:spPr>
          <a:xfrm>
            <a:off x="4632443" y="1762839"/>
            <a:ext cx="3020873" cy="3223477"/>
          </a:xfrm>
          <a:prstGeom prst="line">
            <a:avLst/>
          </a:prstGeom>
          <a:ln w="254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A2D225F-E4B6-CEC3-EC63-4101B1C8BA40}"/>
              </a:ext>
            </a:extLst>
          </p:cNvPr>
          <p:cNvSpPr txBox="1">
            <a:spLocks/>
          </p:cNvSpPr>
          <p:nvPr/>
        </p:nvSpPr>
        <p:spPr>
          <a:xfrm>
            <a:off x="1118558" y="-482106"/>
            <a:ext cx="10058400" cy="160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Up next: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B7C7E9-81C4-80B7-FE6D-6B9C56182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6409">
            <a:off x="326077" y="5596697"/>
            <a:ext cx="1394203" cy="1394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E69412-DCF8-E830-BDB8-00D71EBC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5513" y="4614028"/>
            <a:ext cx="1313172" cy="131317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Different growth rates lead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63865</TotalTime>
  <Words>4778</Words>
  <Application>Microsoft Macintosh PowerPoint</Application>
  <PresentationFormat>Widescreen</PresentationFormat>
  <Paragraphs>579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for-loop pattern for testing multiple cases</vt:lpstr>
      <vt:lpstr>Hands-on!</vt:lpstr>
      <vt:lpstr>Hands-on! for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Fixtures (minimal solution)</vt:lpstr>
      <vt:lpstr>Hands On!</vt:lpstr>
      <vt:lpstr>What happens when you run pytest</vt:lpstr>
      <vt:lpstr>Fixtures (real solution)</vt:lpstr>
      <vt:lpstr>Hands On!</vt:lpstr>
      <vt:lpstr>PowerPoint Presentation</vt:lpstr>
      <vt:lpstr>Decorating “special” tests</vt:lpstr>
      <vt:lpstr>Marking tests with custom markers</vt:lpstr>
      <vt:lpstr>Writing temporary files: tmp_path</vt:lpstr>
      <vt:lpstr>PowerPoint Presentation</vt:lpstr>
      <vt:lpstr>Excursion: Logistic map</vt:lpstr>
      <vt:lpstr>Excursion: Logistic map</vt:lpstr>
      <vt:lpstr>Excursion: Logistic map and chaos</vt:lpstr>
      <vt:lpstr>Hands on!</vt:lpstr>
      <vt:lpstr>Testing is good for your self-esteem</vt:lpstr>
      <vt:lpstr>Debugging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1393</cp:revision>
  <cp:lastPrinted>2018-09-04T04:56:03Z</cp:lastPrinted>
  <dcterms:created xsi:type="dcterms:W3CDTF">2010-10-01T16:09:12Z</dcterms:created>
  <dcterms:modified xsi:type="dcterms:W3CDTF">2023-08-28T09:41:13Z</dcterms:modified>
</cp:coreProperties>
</file>